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57" r:id="rId3"/>
    <p:sldId id="256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ad AlHasan" initials="F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223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516625"/>
            <a:ext cx="97536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66530"/>
            <a:ext cx="97536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31201" y="1826709"/>
            <a:ext cx="19899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9365" y="1826709"/>
            <a:ext cx="6988635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017572"/>
            <a:ext cx="97536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865098"/>
            <a:ext cx="97536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219200" y="2743200"/>
            <a:ext cx="475488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304" y="2743201"/>
            <a:ext cx="475488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8464" y="2743200"/>
            <a:ext cx="4486656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3526" y="2743200"/>
            <a:ext cx="4482749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9200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42303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5363"/>
            <a:ext cx="3934581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336" y="1826709"/>
            <a:ext cx="5610464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61096"/>
            <a:ext cx="3934581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00"/>
            <a:ext cx="3938016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88000" y="2286000"/>
            <a:ext cx="53848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59936"/>
            <a:ext cx="3938016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247024" y="573807"/>
            <a:ext cx="114981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25892" y="573807"/>
            <a:ext cx="76809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769834"/>
            <a:ext cx="97536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10254" y="548797"/>
            <a:ext cx="1585509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E85988C-F6EC-4049-9CF7-B14385D5EED6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554" y="548797"/>
            <a:ext cx="1254937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1585" y="855957"/>
            <a:ext cx="299531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svg"/><Relationship Id="rId18" Type="http://schemas.openxmlformats.org/officeDocument/2006/relationships/image" Target="../media/image42.jpe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video" Target="../media/media1.mp4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microsoft.com/office/2007/relationships/media" Target="../media/media1.mp4"/><Relationship Id="rId6" Type="http://schemas.openxmlformats.org/officeDocument/2006/relationships/image" Target="../media/image30.jpeg"/><Relationship Id="rId11" Type="http://schemas.openxmlformats.org/officeDocument/2006/relationships/image" Target="../media/image35.svg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jpeg"/><Relationship Id="rId23" Type="http://schemas.openxmlformats.org/officeDocument/2006/relationships/image" Target="../media/image47.png"/><Relationship Id="rId10" Type="http://schemas.openxmlformats.org/officeDocument/2006/relationships/image" Target="../media/image34.jpeg"/><Relationship Id="rId19" Type="http://schemas.openxmlformats.org/officeDocument/2006/relationships/image" Target="../media/image43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image" Target="../media/image38.png"/><Relationship Id="rId22" Type="http://schemas.openxmlformats.org/officeDocument/2006/relationships/image" Target="../media/image46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8.wdp"/><Relationship Id="rId3" Type="http://schemas.microsoft.com/office/2007/relationships/hdphoto" Target="../media/hdphoto5.wdp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405CB5-2D5B-4D34-9408-034A4EEBF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70" y="597626"/>
            <a:ext cx="2130009" cy="42486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40147-BF01-4129-8C27-AD2CBEB1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41" y="274461"/>
            <a:ext cx="6672825" cy="5004619"/>
          </a:xfrm>
          <a:prstGeom prst="rect">
            <a:avLst/>
          </a:prstGeom>
          <a:effectLst>
            <a:reflection blurRad="622300" stA="51000" endPos="62000" dist="50800" dir="5400000" sy="-100000" algn="bl" rotWithShape="0"/>
            <a:softEdge rad="254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5A28D-B4D2-4C30-A2C7-3CAB301B4145}"/>
              </a:ext>
            </a:extLst>
          </p:cNvPr>
          <p:cNvSpPr txBox="1"/>
          <p:nvPr/>
        </p:nvSpPr>
        <p:spPr>
          <a:xfrm>
            <a:off x="1936866" y="6001788"/>
            <a:ext cx="9451569" cy="369332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4750C-77FC-4976-A9D3-C03EDC1157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98" y="4288341"/>
            <a:ext cx="2729593" cy="2729593"/>
          </a:xfrm>
          <a:prstGeom prst="rect">
            <a:avLst/>
          </a:prstGeom>
          <a:effectLst>
            <a:innerShdw blurRad="114300">
              <a:prstClr val="black"/>
            </a:innerShdw>
            <a:reflection endPos="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2C4AD8-609E-4E60-8E59-A752A2CCDBEE}"/>
              </a:ext>
            </a:extLst>
          </p:cNvPr>
          <p:cNvSpPr/>
          <p:nvPr/>
        </p:nvSpPr>
        <p:spPr>
          <a:xfrm>
            <a:off x="1327401" y="5401623"/>
            <a:ext cx="6498931" cy="1200329"/>
          </a:xfrm>
          <a:prstGeom prst="rect">
            <a:avLst/>
          </a:prstGeom>
          <a:effectLst>
            <a:reflection blurRad="76200" endPos="86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Titillium Web" panose="00000500000000000000" pitchFamily="2" charset="0"/>
              </a:rPr>
              <a:t>Space Apps</a:t>
            </a:r>
            <a:r>
              <a:rPr lang="en-US" sz="3600" dirty="0">
                <a:solidFill>
                  <a:schemeClr val="tx1">
                    <a:lumMod val="95000"/>
                  </a:schemeClr>
                </a:solidFill>
                <a:latin typeface="Titillium Web" panose="00000500000000000000" pitchFamily="2" charset="0"/>
              </a:rPr>
              <a:t> COVID-19 Challenge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BAE3B-0F8F-4A1A-BDDF-0D853361B434}"/>
              </a:ext>
            </a:extLst>
          </p:cNvPr>
          <p:cNvSpPr/>
          <p:nvPr/>
        </p:nvSpPr>
        <p:spPr>
          <a:xfrm>
            <a:off x="5128189" y="1178505"/>
            <a:ext cx="6840334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Alpha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oppins" pitchFamily="50" charset="0"/>
                <a:cs typeface="Poppins" pitchFamily="50" charset="0"/>
              </a:rPr>
              <a:t>Optimus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369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11880-E4C5-439F-A3AF-C43EDBA9E95D}"/>
              </a:ext>
            </a:extLst>
          </p:cNvPr>
          <p:cNvSpPr/>
          <p:nvPr/>
        </p:nvSpPr>
        <p:spPr>
          <a:xfrm>
            <a:off x="6034404" y="2721975"/>
            <a:ext cx="5354031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>
                  <a:solidFill>
                    <a:schemeClr val="tx1"/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New Perspective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71B8F-54D2-496E-89B3-D343BCF7D961}"/>
              </a:ext>
            </a:extLst>
          </p:cNvPr>
          <p:cNvSpPr txBox="1"/>
          <p:nvPr/>
        </p:nvSpPr>
        <p:spPr>
          <a:xfrm>
            <a:off x="8098553" y="2170566"/>
            <a:ext cx="899605" cy="5847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71078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D778692C-067B-469D-97BE-C9CFB3E3F2AE}"/>
              </a:ext>
            </a:extLst>
          </p:cNvPr>
          <p:cNvSpPr/>
          <p:nvPr/>
        </p:nvSpPr>
        <p:spPr>
          <a:xfrm>
            <a:off x="7361848" y="91472"/>
            <a:ext cx="2320019" cy="2417316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517FD6-638C-4E43-BFEE-6E38A122F35E}"/>
              </a:ext>
            </a:extLst>
          </p:cNvPr>
          <p:cNvSpPr/>
          <p:nvPr/>
        </p:nvSpPr>
        <p:spPr>
          <a:xfrm>
            <a:off x="3029591" y="125655"/>
            <a:ext cx="2427816" cy="2594900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513766-D020-423E-BA0C-66B7CAECB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41" y="-8164"/>
            <a:ext cx="1033159" cy="2855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AFC22A-B6A3-4040-8F3C-2956B5F3B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12" y="428376"/>
            <a:ext cx="1414072" cy="2751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1A933A-8ABA-4D48-A513-C0E98DAAB2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875" y="2571546"/>
            <a:ext cx="4304271" cy="3163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5BB414-5D69-4C9F-A1AB-CE343FCB1D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" y="2864942"/>
            <a:ext cx="2622908" cy="2594901"/>
          </a:xfrm>
          <a:prstGeom prst="rect">
            <a:avLst/>
          </a:prstGeom>
          <a:effectLst>
            <a:outerShdw blurRad="673100" dist="50800" dir="5400000" sx="73000" sy="73000" algn="ctr" rotWithShape="0">
              <a:srgbClr val="000000">
                <a:alpha val="9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546296-D420-4BEB-8525-3D60E8D363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 rot="603042">
            <a:off x="1490291" y="1435374"/>
            <a:ext cx="1338735" cy="1338734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F7AEC2-C7C7-4681-8980-8D36B68EDB6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 rot="3763605">
            <a:off x="5652302" y="-284356"/>
            <a:ext cx="1465125" cy="1465125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D79AE8-C62A-4CEC-9288-F59B2701758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 rot="6749289">
            <a:off x="9727118" y="1719253"/>
            <a:ext cx="1154038" cy="1154039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4CDDA-C026-4F2B-AED7-E30BAA65DD67}"/>
              </a:ext>
            </a:extLst>
          </p:cNvPr>
          <p:cNvSpPr txBox="1"/>
          <p:nvPr/>
        </p:nvSpPr>
        <p:spPr>
          <a:xfrm>
            <a:off x="190237" y="5600930"/>
            <a:ext cx="4050891" cy="1077218"/>
          </a:xfrm>
          <a:prstGeom prst="rect">
            <a:avLst/>
          </a:prstGeom>
          <a:noFill/>
          <a:effectLst>
            <a:outerShdw blurRad="50800" dist="50800" dir="5400000" sx="200000" sy="2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Covid-19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cases(Worldwide):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5,817,385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cases(Bangladesh):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42 844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6EF8BA-BCF0-472D-A940-8F82637DAA54}"/>
              </a:ext>
            </a:extLst>
          </p:cNvPr>
          <p:cNvSpPr txBox="1"/>
          <p:nvPr/>
        </p:nvSpPr>
        <p:spPr>
          <a:xfrm>
            <a:off x="9550291" y="5939482"/>
            <a:ext cx="28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Pollute the environment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AF56E-41F2-491F-B920-1492FF331D29}"/>
              </a:ext>
            </a:extLst>
          </p:cNvPr>
          <p:cNvSpPr/>
          <p:nvPr/>
        </p:nvSpPr>
        <p:spPr>
          <a:xfrm>
            <a:off x="738252" y="245602"/>
            <a:ext cx="24278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u="sng" cap="none" spc="0" dirty="0">
                <a:ln w="0"/>
                <a:latin typeface="Roboto" pitchFamily="2" charset="0"/>
                <a:ea typeface="Roboto" pitchFamily="2" charset="0"/>
                <a:cs typeface="Poppins" pitchFamily="50" charset="0"/>
              </a:rPr>
              <a:t>Problem: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7FB91-21C2-4394-8BBC-D5EBFC952A9D}"/>
              </a:ext>
            </a:extLst>
          </p:cNvPr>
          <p:cNvSpPr txBox="1"/>
          <p:nvPr/>
        </p:nvSpPr>
        <p:spPr>
          <a:xfrm>
            <a:off x="3835093" y="3794202"/>
            <a:ext cx="4884011" cy="120032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about 170 million people in Bangladesh.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Almost 100 million people use masks, gloves, hand sanitizer for their safety. After using these, where all these materials are going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FEFCF-DCDF-4EEB-883B-9230A32437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" y="27364"/>
            <a:ext cx="841683" cy="841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740551-4883-41C6-8EF6-717CEE4315C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7" y="4691643"/>
            <a:ext cx="1461992" cy="1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loud 36">
            <a:extLst>
              <a:ext uri="{FF2B5EF4-FFF2-40B4-BE49-F238E27FC236}">
                <a16:creationId xmlns:a16="http://schemas.microsoft.com/office/drawing/2014/main" id="{8E24D621-78C3-410B-B610-691391E97E2D}"/>
              </a:ext>
            </a:extLst>
          </p:cNvPr>
          <p:cNvSpPr/>
          <p:nvPr/>
        </p:nvSpPr>
        <p:spPr>
          <a:xfrm>
            <a:off x="6747037" y="3342860"/>
            <a:ext cx="1406364" cy="1400004"/>
          </a:xfrm>
          <a:prstGeom prst="cloud">
            <a:avLst/>
          </a:prstGeom>
          <a:solidFill>
            <a:schemeClr val="tx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045C52-AD20-4C18-A913-568143E50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056">
            <a:off x="6892408" y="4617526"/>
            <a:ext cx="2216873" cy="221687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83216-ABE2-44D8-8CD8-F5DFF00FF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71"/>
                    </a14:imgEffect>
                    <a14:imgEffect>
                      <a14:saturation sat="3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5" y="4691358"/>
            <a:ext cx="1719243" cy="1792224"/>
          </a:xfrm>
          <a:prstGeom prst="ellipse">
            <a:avLst/>
          </a:prstGeom>
          <a:ln w="63500" cap="rnd">
            <a:noFill/>
            <a:prstDash val="sysDot"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199073-6442-46B8-A9F7-607716E704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" y="297092"/>
            <a:ext cx="1792224" cy="17922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3AC9CD-7CB4-4F22-8973-5F2F4B7B1A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574"/>
                    </a14:imgEffect>
                    <a14:imgEffect>
                      <a14:saturation sat="3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2" t="-2101" r="7934" b="-1347"/>
          <a:stretch/>
        </p:blipFill>
        <p:spPr>
          <a:xfrm>
            <a:off x="2597999" y="2163073"/>
            <a:ext cx="1426464" cy="2377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29F3E3-B1AD-4907-B57F-19F14EE58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7" y="284201"/>
            <a:ext cx="3457311" cy="1627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1C0FD8-6F0C-414D-B735-485440794B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63" y="2163078"/>
            <a:ext cx="3017520" cy="2325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F9F82E-432D-4DA2-ACB5-975D05FCDC8D}"/>
              </a:ext>
            </a:extLst>
          </p:cNvPr>
          <p:cNvSpPr txBox="1"/>
          <p:nvPr/>
        </p:nvSpPr>
        <p:spPr>
          <a:xfrm>
            <a:off x="2386733" y="4886686"/>
            <a:ext cx="2220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His grandson called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“MR. Waste”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to utilize the waste and earn some money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2C3720-58DB-420D-8E97-A420A6322B68}"/>
              </a:ext>
            </a:extLst>
          </p:cNvPr>
          <p:cNvSpPr txBox="1"/>
          <p:nvPr/>
        </p:nvSpPr>
        <p:spPr>
          <a:xfrm>
            <a:off x="525353" y="2488798"/>
            <a:ext cx="1191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This old man does not know what to do with used mask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3B62C4-EF8B-4C3B-A3C9-CB7083622ED7}"/>
              </a:ext>
            </a:extLst>
          </p:cNvPr>
          <p:cNvSpPr txBox="1"/>
          <p:nvPr/>
        </p:nvSpPr>
        <p:spPr>
          <a:xfrm>
            <a:off x="5724935" y="2026034"/>
            <a:ext cx="230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Decentralized Server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7ADB6-8370-417A-BC3E-990AD1A5BE6B}"/>
              </a:ext>
            </a:extLst>
          </p:cNvPr>
          <p:cNvSpPr txBox="1"/>
          <p:nvPr/>
        </p:nvSpPr>
        <p:spPr>
          <a:xfrm>
            <a:off x="6987621" y="3624155"/>
            <a:ext cx="12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lower income person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400F2B-BDA6-4986-9C6B-9648131786AA}"/>
              </a:ext>
            </a:extLst>
          </p:cNvPr>
          <p:cNvSpPr txBox="1"/>
          <p:nvPr/>
        </p:nvSpPr>
        <p:spPr>
          <a:xfrm>
            <a:off x="5105429" y="5632520"/>
            <a:ext cx="2041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Get notification from the user and reach there to collect the waste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CBE271-72DF-43B4-9F0B-8BDE2DC8B95E}"/>
              </a:ext>
            </a:extLst>
          </p:cNvPr>
          <p:cNvSpPr txBox="1"/>
          <p:nvPr/>
        </p:nvSpPr>
        <p:spPr>
          <a:xfrm>
            <a:off x="9223377" y="1293177"/>
            <a:ext cx="294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Waste Management      Company</a:t>
            </a:r>
          </a:p>
        </p:txBody>
      </p:sp>
      <p:pic>
        <p:nvPicPr>
          <p:cNvPr id="40" name="Graphic 39" descr="Line arrow Clockwise curve">
            <a:extLst>
              <a:ext uri="{FF2B5EF4-FFF2-40B4-BE49-F238E27FC236}">
                <a16:creationId xmlns:a16="http://schemas.microsoft.com/office/drawing/2014/main" id="{A8088287-FDF8-4A7C-B389-CB03BF17ECA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336133">
            <a:off x="3310423" y="605897"/>
            <a:ext cx="914400" cy="1017367"/>
          </a:xfrm>
          <a:prstGeom prst="rect">
            <a:avLst/>
          </a:prstGeom>
        </p:spPr>
      </p:pic>
      <p:pic>
        <p:nvPicPr>
          <p:cNvPr id="46" name="Graphic 45" descr="Line arrow Slight curve">
            <a:extLst>
              <a:ext uri="{FF2B5EF4-FFF2-40B4-BE49-F238E27FC236}">
                <a16:creationId xmlns:a16="http://schemas.microsoft.com/office/drawing/2014/main" id="{0F2BD607-EC00-4634-9665-E28472E930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588657">
            <a:off x="8316975" y="4467011"/>
            <a:ext cx="986639" cy="914400"/>
          </a:xfrm>
          <a:prstGeom prst="rect">
            <a:avLst/>
          </a:prstGeom>
        </p:spPr>
      </p:pic>
      <p:pic>
        <p:nvPicPr>
          <p:cNvPr id="48" name="Graphic 47" descr="Line arrow Straight">
            <a:extLst>
              <a:ext uri="{FF2B5EF4-FFF2-40B4-BE49-F238E27FC236}">
                <a16:creationId xmlns:a16="http://schemas.microsoft.com/office/drawing/2014/main" id="{829F78C0-75FE-497F-971F-067AB3B77D8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6357980" y="2476892"/>
            <a:ext cx="951715" cy="914400"/>
          </a:xfrm>
          <a:prstGeom prst="rect">
            <a:avLst/>
          </a:prstGeom>
        </p:spPr>
      </p:pic>
      <p:pic>
        <p:nvPicPr>
          <p:cNvPr id="52" name="Graphic 51" descr="Line arrow Clockwise curve">
            <a:extLst>
              <a:ext uri="{FF2B5EF4-FFF2-40B4-BE49-F238E27FC236}">
                <a16:creationId xmlns:a16="http://schemas.microsoft.com/office/drawing/2014/main" id="{1206E2B1-A2ED-4509-9773-2A936D5304D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9679765">
            <a:off x="4852829" y="4404555"/>
            <a:ext cx="1002072" cy="10020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C80C4972-506B-45DD-965F-83A852B94D42}"/>
              </a:ext>
            </a:extLst>
          </p:cNvPr>
          <p:cNvSpPr/>
          <p:nvPr/>
        </p:nvSpPr>
        <p:spPr>
          <a:xfrm>
            <a:off x="3209104" y="1520316"/>
            <a:ext cx="4555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937B29-6CB2-4AB6-A775-701E7FFD176E}"/>
              </a:ext>
            </a:extLst>
          </p:cNvPr>
          <p:cNvSpPr/>
          <p:nvPr/>
        </p:nvSpPr>
        <p:spPr>
          <a:xfrm>
            <a:off x="5382852" y="5025182"/>
            <a:ext cx="3420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  <a:p>
            <a:pPr algn="ctr"/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703929-728F-4613-B0BD-2FEC4290B72E}"/>
              </a:ext>
            </a:extLst>
          </p:cNvPr>
          <p:cNvSpPr/>
          <p:nvPr/>
        </p:nvSpPr>
        <p:spPr>
          <a:xfrm>
            <a:off x="9141895" y="4734526"/>
            <a:ext cx="31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Getting all these, he goes to provide the waste to the waste management company and take the money for waste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98ABEF-3B3F-4594-AE0E-4F2D65BA4ADB}"/>
              </a:ext>
            </a:extLst>
          </p:cNvPr>
          <p:cNvSpPr/>
          <p:nvPr/>
        </p:nvSpPr>
        <p:spPr>
          <a:xfrm>
            <a:off x="8457522" y="4979802"/>
            <a:ext cx="489535" cy="652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E15F1-8580-46BA-BDBF-9F9C387BCBAB}"/>
              </a:ext>
            </a:extLst>
          </p:cNvPr>
          <p:cNvSpPr/>
          <p:nvPr/>
        </p:nvSpPr>
        <p:spPr>
          <a:xfrm>
            <a:off x="6814609" y="2488780"/>
            <a:ext cx="626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580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05B4E7E-7124-4335-93EB-30EE2A7DFFD0}"/>
              </a:ext>
            </a:extLst>
          </p:cNvPr>
          <p:cNvSpPr txBox="1"/>
          <p:nvPr/>
        </p:nvSpPr>
        <p:spPr>
          <a:xfrm>
            <a:off x="9162781" y="387558"/>
            <a:ext cx="1579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AR you can scan your product and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14277-E91D-4CB5-858D-D7FFC8B279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3" y="110690"/>
            <a:ext cx="760983" cy="760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1226B-EBBE-4D6B-916D-7062B54497AC}"/>
              </a:ext>
            </a:extLst>
          </p:cNvPr>
          <p:cNvSpPr/>
          <p:nvPr/>
        </p:nvSpPr>
        <p:spPr>
          <a:xfrm>
            <a:off x="863182" y="61716"/>
            <a:ext cx="110169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u="sng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it </a:t>
            </a:r>
            <a:br>
              <a:rPr lang="en-US" sz="2400" u="sng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u="sng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</a:t>
            </a:r>
            <a:endParaRPr lang="en-US" sz="2400" b="0" u="sng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32B4-2CF4-40E6-A275-541AFE1C1C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48" y="229926"/>
            <a:ext cx="1552893" cy="29961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01C54B-354B-4678-AB32-B5D9B9B12A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95" y="303842"/>
            <a:ext cx="1387047" cy="2774094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536A4B-58CD-402D-9996-1CEE358F78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11" y="218394"/>
            <a:ext cx="1552893" cy="29961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337078-9C43-49F9-AB4D-3DB06A56F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68" y="217046"/>
            <a:ext cx="1552893" cy="2996121"/>
          </a:xfrm>
          <a:prstGeom prst="rect">
            <a:avLst/>
          </a:prstGeom>
        </p:spPr>
      </p:pic>
      <p:pic>
        <p:nvPicPr>
          <p:cNvPr id="23" name="Graphic 22" descr="Arrow Slight curve">
            <a:extLst>
              <a:ext uri="{FF2B5EF4-FFF2-40B4-BE49-F238E27FC236}">
                <a16:creationId xmlns:a16="http://schemas.microsoft.com/office/drawing/2014/main" id="{DDF69397-C20A-4895-A68C-0450EFA6A1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3109" y="1268787"/>
            <a:ext cx="761363" cy="76136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A43C685-0EAC-4FFD-A0C5-60BBBBF69831}"/>
              </a:ext>
            </a:extLst>
          </p:cNvPr>
          <p:cNvSpPr/>
          <p:nvPr/>
        </p:nvSpPr>
        <p:spPr>
          <a:xfrm>
            <a:off x="2140667" y="1658437"/>
            <a:ext cx="147952" cy="1632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6EC446-3C5B-4691-AC59-054C05437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48" y="3694717"/>
            <a:ext cx="1552893" cy="29961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5123F6-B09F-49C6-99EE-525EB6BE57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80" y="273382"/>
            <a:ext cx="1336227" cy="2774618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50D7B4-9546-4FFE-B6F3-C9BCB9F53C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735" y="274612"/>
            <a:ext cx="1355623" cy="2798304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36" name="Graphic 35" descr="Arrow Slight curve">
            <a:extLst>
              <a:ext uri="{FF2B5EF4-FFF2-40B4-BE49-F238E27FC236}">
                <a16:creationId xmlns:a16="http://schemas.microsoft.com/office/drawing/2014/main" id="{DA86E457-6316-43D6-A368-08AB4379B6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5805" y="1292278"/>
            <a:ext cx="761363" cy="7613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334B66-61B4-4875-A30F-B2AF8AA1A5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656" y="208084"/>
            <a:ext cx="1552893" cy="2996121"/>
          </a:xfrm>
          <a:prstGeom prst="rect">
            <a:avLst/>
          </a:prstGeom>
        </p:spPr>
      </p:pic>
      <p:pic>
        <p:nvPicPr>
          <p:cNvPr id="38" name="Graphic 37" descr="Arrow Slight curve">
            <a:extLst>
              <a:ext uri="{FF2B5EF4-FFF2-40B4-BE49-F238E27FC236}">
                <a16:creationId xmlns:a16="http://schemas.microsoft.com/office/drawing/2014/main" id="{CD8115C3-4253-4CE5-AA3B-423F2A060F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33793" y="1280347"/>
            <a:ext cx="761363" cy="744753"/>
          </a:xfrm>
          <a:prstGeom prst="rect">
            <a:avLst/>
          </a:prstGeom>
        </p:spPr>
      </p:pic>
      <p:pic>
        <p:nvPicPr>
          <p:cNvPr id="39" name="WhatsApp Video 2020-05-31 at 7.56.55 PM">
            <a:hlinkClick r:id="" action="ppaction://media"/>
            <a:extLst>
              <a:ext uri="{FF2B5EF4-FFF2-40B4-BE49-F238E27FC236}">
                <a16:creationId xmlns:a16="http://schemas.microsoft.com/office/drawing/2014/main" id="{641C7EDD-F13C-4FBB-BC46-3E9798F42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648649" y="296226"/>
            <a:ext cx="1304907" cy="2757995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10DF645-FD1B-4B80-85BF-A6342D18C4C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28" y="3746708"/>
            <a:ext cx="1402288" cy="2804576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F613AAF-66A0-42DF-AE1F-109449C56BF5}"/>
              </a:ext>
            </a:extLst>
          </p:cNvPr>
          <p:cNvSpPr/>
          <p:nvPr/>
        </p:nvSpPr>
        <p:spPr>
          <a:xfrm>
            <a:off x="2763353" y="5109789"/>
            <a:ext cx="147952" cy="1632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Arrow Slight curve">
            <a:extLst>
              <a:ext uri="{FF2B5EF4-FFF2-40B4-BE49-F238E27FC236}">
                <a16:creationId xmlns:a16="http://schemas.microsoft.com/office/drawing/2014/main" id="{9993BCE8-41AC-42B4-B562-AE0BFBDCF0C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42909" y="4759350"/>
            <a:ext cx="761363" cy="7613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48F182-549C-424B-A110-4185A63E89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63" y="3721223"/>
            <a:ext cx="1552893" cy="29961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0A99F0-0070-4059-B88E-FDBD4C4CB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16" y="3707594"/>
            <a:ext cx="1552893" cy="29961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FCCD3F-4B10-4571-A2F1-533BD7E7895E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515" r="401"/>
          <a:stretch/>
        </p:blipFill>
        <p:spPr>
          <a:xfrm>
            <a:off x="4899055" y="3764896"/>
            <a:ext cx="1364221" cy="2815201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47" name="Graphic 46" descr="Arrow Slight curve">
            <a:extLst>
              <a:ext uri="{FF2B5EF4-FFF2-40B4-BE49-F238E27FC236}">
                <a16:creationId xmlns:a16="http://schemas.microsoft.com/office/drawing/2014/main" id="{AA289C10-447A-4DBB-B31E-B4B5DFD5281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86485" y="4759535"/>
            <a:ext cx="761363" cy="7613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C2BFA14-6904-4539-A0D7-33721D8F77B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>
          <a:xfrm>
            <a:off x="7722073" y="3764892"/>
            <a:ext cx="1367219" cy="2824166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4086802-5C0A-492E-9FAB-1A46228C496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27" y="3655450"/>
            <a:ext cx="1579919" cy="304826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1F7A00D-791A-464D-B5C3-DFC15936B294}"/>
              </a:ext>
            </a:extLst>
          </p:cNvPr>
          <p:cNvSpPr/>
          <p:nvPr/>
        </p:nvSpPr>
        <p:spPr>
          <a:xfrm>
            <a:off x="-65433" y="1424062"/>
            <a:ext cx="221567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000" b="1" dirty="0">
                <a:ln/>
                <a:solidFill>
                  <a:schemeClr val="tx1">
                    <a:lumMod val="95000"/>
                  </a:schemeClr>
                </a:solidFill>
              </a:rPr>
              <a:t>If you are a</a:t>
            </a:r>
            <a:endParaRPr lang="en-US" sz="3000" b="1" cap="none" spc="0" dirty="0">
              <a:ln/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761FB9-3A47-4D07-AD90-3C23AD2A1054}"/>
              </a:ext>
            </a:extLst>
          </p:cNvPr>
          <p:cNvSpPr/>
          <p:nvPr/>
        </p:nvSpPr>
        <p:spPr>
          <a:xfrm>
            <a:off x="76539" y="4856612"/>
            <a:ext cx="21194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tx1">
                    <a:lumMod val="95000"/>
                  </a:schemeClr>
                </a:solidFill>
              </a:rPr>
              <a:t>If you are </a:t>
            </a:r>
            <a:endParaRPr lang="en-US" sz="3200" b="1" cap="none" spc="0" dirty="0">
              <a:ln/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pic>
        <p:nvPicPr>
          <p:cNvPr id="55" name="Graphic 54" descr="Arrow Slight curve">
            <a:extLst>
              <a:ext uri="{FF2B5EF4-FFF2-40B4-BE49-F238E27FC236}">
                <a16:creationId xmlns:a16="http://schemas.microsoft.com/office/drawing/2014/main" id="{30CF86F7-3252-429C-83F1-7F8A5A42AF5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71621" y="4753249"/>
            <a:ext cx="761363" cy="76136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58AEB56-FD13-48B4-9327-4C1FBB6C14C4}"/>
              </a:ext>
            </a:extLst>
          </p:cNvPr>
          <p:cNvSpPr txBox="1"/>
          <p:nvPr/>
        </p:nvSpPr>
        <p:spPr>
          <a:xfrm>
            <a:off x="9212254" y="1821722"/>
            <a:ext cx="13556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app will show you the amount you can get. Here is the video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976FF82-F21B-4C42-B42B-04C31D36E1C9}"/>
              </a:ext>
            </a:extLst>
          </p:cNvPr>
          <p:cNvSpPr/>
          <p:nvPr/>
        </p:nvSpPr>
        <p:spPr>
          <a:xfrm>
            <a:off x="10697151" y="3721223"/>
            <a:ext cx="1334852" cy="284574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C3B06E4-F636-4366-9CF0-48D7B645D5C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97" y="2121585"/>
            <a:ext cx="378099" cy="37809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9A49644-0267-4F0D-933D-11A20E674DC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76" y="5581960"/>
            <a:ext cx="383885" cy="3838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558FA9E-BF40-40AB-ADE7-E69FCECB3FA7}"/>
              </a:ext>
            </a:extLst>
          </p:cNvPr>
          <p:cNvSpPr txBox="1"/>
          <p:nvPr/>
        </p:nvSpPr>
        <p:spPr>
          <a:xfrm>
            <a:off x="10765771" y="3927734"/>
            <a:ext cx="11976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Mr. Waste will go that area after knowing the condition of that area with the help of Nasa’s data</a:t>
            </a:r>
          </a:p>
        </p:txBody>
      </p:sp>
    </p:spTree>
    <p:extLst>
      <p:ext uri="{BB962C8B-B14F-4D97-AF65-F5344CB8AC3E}">
        <p14:creationId xmlns:p14="http://schemas.microsoft.com/office/powerpoint/2010/main" val="394183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5B80448-C160-476F-AD04-C4E49CCEF902}"/>
              </a:ext>
            </a:extLst>
          </p:cNvPr>
          <p:cNvSpPr/>
          <p:nvPr/>
        </p:nvSpPr>
        <p:spPr>
          <a:xfrm rot="10800000">
            <a:off x="7168893" y="1717363"/>
            <a:ext cx="45719" cy="2527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D1FE29-D5CE-466F-9029-E5886C62995A}"/>
              </a:ext>
            </a:extLst>
          </p:cNvPr>
          <p:cNvSpPr/>
          <p:nvPr/>
        </p:nvSpPr>
        <p:spPr>
          <a:xfrm rot="5400000" flipH="1">
            <a:off x="5526808" y="2903592"/>
            <a:ext cx="54990" cy="3141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EE3DD2-A537-41E4-BB8B-73FB19F73170}"/>
              </a:ext>
            </a:extLst>
          </p:cNvPr>
          <p:cNvSpPr/>
          <p:nvPr/>
        </p:nvSpPr>
        <p:spPr>
          <a:xfrm rot="5400000" flipH="1">
            <a:off x="2880866" y="1716353"/>
            <a:ext cx="45721" cy="2254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24D2A3-F1B2-4F20-BF69-4200DF1BAAE4}"/>
              </a:ext>
            </a:extLst>
          </p:cNvPr>
          <p:cNvSpPr/>
          <p:nvPr/>
        </p:nvSpPr>
        <p:spPr>
          <a:xfrm rot="10800000">
            <a:off x="3851856" y="2960430"/>
            <a:ext cx="45719" cy="1780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D6F67E-75F7-4B84-92FB-20872ACB211A}"/>
              </a:ext>
            </a:extLst>
          </p:cNvPr>
          <p:cNvSpPr/>
          <p:nvPr/>
        </p:nvSpPr>
        <p:spPr>
          <a:xfrm flipH="1">
            <a:off x="1476053" y="2720606"/>
            <a:ext cx="45719" cy="2639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63E9D-C880-4BF5-A303-0205D5B11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223" y="5329494"/>
            <a:ext cx="611276" cy="61127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AE9AF-E11E-4313-9DB9-E4E34570258C}"/>
              </a:ext>
            </a:extLst>
          </p:cNvPr>
          <p:cNvSpPr txBox="1"/>
          <p:nvPr/>
        </p:nvSpPr>
        <p:spPr>
          <a:xfrm>
            <a:off x="1335333" y="5405867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87829-820C-4E83-BD45-A7127135FC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4" y="5286981"/>
            <a:ext cx="749808" cy="749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754F7-1567-4DD6-8300-ACD75F949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4" y="5038973"/>
            <a:ext cx="611277" cy="6112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  <a:softEdge rad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746EF2-E1E9-402B-9B69-AEE303119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4843" y="4176665"/>
            <a:ext cx="611276" cy="61127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06764-F633-49E0-BDE8-F2358AD07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5478" y="2515294"/>
            <a:ext cx="611276" cy="61127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F85020-C972-4AF1-86C2-A2D7AFE166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2863" y="2538889"/>
            <a:ext cx="611276" cy="61127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34CDDC-55B1-426E-9467-28501EB45C6D}"/>
              </a:ext>
            </a:extLst>
          </p:cNvPr>
          <p:cNvSpPr/>
          <p:nvPr/>
        </p:nvSpPr>
        <p:spPr>
          <a:xfrm>
            <a:off x="599594" y="5863580"/>
            <a:ext cx="2531155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DDF050-9CB9-44B2-A4D1-23496CCF2B6C}"/>
              </a:ext>
            </a:extLst>
          </p:cNvPr>
          <p:cNvSpPr/>
          <p:nvPr/>
        </p:nvSpPr>
        <p:spPr>
          <a:xfrm>
            <a:off x="393060" y="6250123"/>
            <a:ext cx="231255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>
                    <a:lumMod val="95000"/>
                  </a:schemeClr>
                </a:solidFill>
              </a:rPr>
              <a:t>discuss goal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A6FEB-BBB7-4EDC-9218-947D6C6EA6E7}"/>
              </a:ext>
            </a:extLst>
          </p:cNvPr>
          <p:cNvSpPr/>
          <p:nvPr/>
        </p:nvSpPr>
        <p:spPr>
          <a:xfrm>
            <a:off x="1031399" y="1900612"/>
            <a:ext cx="23125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</a:rPr>
              <a:t>finding problem</a:t>
            </a:r>
            <a:b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</a:rPr>
              <a:t>act solutions</a:t>
            </a:r>
            <a:endParaRPr lang="en-US" sz="1600" b="0" cap="none" spc="0" dirty="0">
              <a:ln w="0"/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0A70D-4302-468C-9772-33FD5DCF8745}"/>
              </a:ext>
            </a:extLst>
          </p:cNvPr>
          <p:cNvSpPr/>
          <p:nvPr/>
        </p:nvSpPr>
        <p:spPr>
          <a:xfrm>
            <a:off x="620007" y="1460778"/>
            <a:ext cx="2312552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6B23F3-9E0E-4D28-92FB-E424FDE2A2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" y="52625"/>
            <a:ext cx="786384" cy="7863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9EAFFD-45EF-44CD-B1E2-17FBB8A157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1" y="2468417"/>
            <a:ext cx="758368" cy="75836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18CE27-C423-468D-9576-6E005059956B}"/>
              </a:ext>
            </a:extLst>
          </p:cNvPr>
          <p:cNvSpPr txBox="1"/>
          <p:nvPr/>
        </p:nvSpPr>
        <p:spPr>
          <a:xfrm>
            <a:off x="1324239" y="2583037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6CA25-0F80-49CB-B856-04947C772FFC}"/>
              </a:ext>
            </a:extLst>
          </p:cNvPr>
          <p:cNvSpPr txBox="1"/>
          <p:nvPr/>
        </p:nvSpPr>
        <p:spPr>
          <a:xfrm>
            <a:off x="3696575" y="4244492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35554A-AFAF-4742-840C-CCB6BD905351}"/>
              </a:ext>
            </a:extLst>
          </p:cNvPr>
          <p:cNvSpPr/>
          <p:nvPr/>
        </p:nvSpPr>
        <p:spPr>
          <a:xfrm>
            <a:off x="2795284" y="4757795"/>
            <a:ext cx="2312552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00D44-BE8D-4C5B-8534-7AF471EBC710}"/>
              </a:ext>
            </a:extLst>
          </p:cNvPr>
          <p:cNvSpPr/>
          <p:nvPr/>
        </p:nvSpPr>
        <p:spPr>
          <a:xfrm>
            <a:off x="3610497" y="2155150"/>
            <a:ext cx="2312552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0FD574-B137-4610-BF4C-4F8503C19DCF}"/>
              </a:ext>
            </a:extLst>
          </p:cNvPr>
          <p:cNvSpPr/>
          <p:nvPr/>
        </p:nvSpPr>
        <p:spPr>
          <a:xfrm>
            <a:off x="10354909" y="2032879"/>
            <a:ext cx="2312552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38F9BF-D617-4521-949F-7E2D9782F5C6}"/>
              </a:ext>
            </a:extLst>
          </p:cNvPr>
          <p:cNvSpPr/>
          <p:nvPr/>
        </p:nvSpPr>
        <p:spPr>
          <a:xfrm rot="5400000" flipH="1">
            <a:off x="8741506" y="329849"/>
            <a:ext cx="45719" cy="2906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8D99FD-C9A1-463E-9178-D3C08D06578E}"/>
              </a:ext>
            </a:extLst>
          </p:cNvPr>
          <p:cNvSpPr txBox="1"/>
          <p:nvPr/>
        </p:nvSpPr>
        <p:spPr>
          <a:xfrm>
            <a:off x="3684969" y="2614528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1115B2-FBAB-42A9-BFD2-D29965E4CF29}"/>
              </a:ext>
            </a:extLst>
          </p:cNvPr>
          <p:cNvSpPr/>
          <p:nvPr/>
        </p:nvSpPr>
        <p:spPr>
          <a:xfrm>
            <a:off x="4211303" y="2614032"/>
            <a:ext cx="23125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layout, graph plotting    with Nasa’s data</a:t>
            </a:r>
            <a:endParaRPr lang="en-US" sz="16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B81813-E28F-42F1-8641-2710CB0F2A9D}"/>
              </a:ext>
            </a:extLst>
          </p:cNvPr>
          <p:cNvSpPr/>
          <p:nvPr/>
        </p:nvSpPr>
        <p:spPr>
          <a:xfrm>
            <a:off x="7723754" y="5051192"/>
            <a:ext cx="311574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 for lower income people,</a:t>
            </a:r>
            <a:b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nature during lockdown condition</a:t>
            </a:r>
            <a:endParaRPr lang="en-US" sz="16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9A959CB-2001-41A4-ADF4-7EFD80DAB5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0743" y="1603501"/>
            <a:ext cx="731520" cy="7315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B019A1-B3B4-440B-BA8A-1B467FA164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9982" y="4183792"/>
            <a:ext cx="611276" cy="61127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2346C11-1E18-4ABD-AFE0-A5A0EA6E3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0287" y="1477868"/>
            <a:ext cx="611276" cy="61127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FF6F6D-6C4D-4E78-9173-3A94D7143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4886" y="1534580"/>
            <a:ext cx="611276" cy="61127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C341DF5-6E50-4E2C-9E0C-3F301B37890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11" y="4037051"/>
            <a:ext cx="711679" cy="71167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85CB63F-9F1E-4C6F-87C2-6EB1ADBA0286}"/>
              </a:ext>
            </a:extLst>
          </p:cNvPr>
          <p:cNvSpPr/>
          <p:nvPr/>
        </p:nvSpPr>
        <p:spPr>
          <a:xfrm>
            <a:off x="6621541" y="437004"/>
            <a:ext cx="231255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out the used material. This scan maintains with AR (Augmented Reality)</a:t>
            </a:r>
            <a:endParaRPr lang="en-US" sz="16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E6836A-0715-41DF-AD53-A56BB26810AF}"/>
              </a:ext>
            </a:extLst>
          </p:cNvPr>
          <p:cNvSpPr/>
          <p:nvPr/>
        </p:nvSpPr>
        <p:spPr>
          <a:xfrm>
            <a:off x="3372857" y="5186769"/>
            <a:ext cx="249391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approve design for app and website that can save our current pollution</a:t>
            </a:r>
            <a:endParaRPr lang="en-US" sz="16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6CCD23-071F-4B23-9F5A-C152BC9759BF}"/>
              </a:ext>
            </a:extLst>
          </p:cNvPr>
          <p:cNvSpPr/>
          <p:nvPr/>
        </p:nvSpPr>
        <p:spPr>
          <a:xfrm>
            <a:off x="779195" y="95359"/>
            <a:ext cx="1574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u="sng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3BCC4C-8624-4755-B2B7-1160A6CF4527}"/>
              </a:ext>
            </a:extLst>
          </p:cNvPr>
          <p:cNvSpPr txBox="1"/>
          <p:nvPr/>
        </p:nvSpPr>
        <p:spPr>
          <a:xfrm>
            <a:off x="7030414" y="4231493"/>
            <a:ext cx="402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051C7C-A80E-4904-A038-BBB3B5671984}"/>
              </a:ext>
            </a:extLst>
          </p:cNvPr>
          <p:cNvSpPr/>
          <p:nvPr/>
        </p:nvSpPr>
        <p:spPr>
          <a:xfrm>
            <a:off x="6154684" y="-9038"/>
            <a:ext cx="2312552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A9CBE8-136B-44CD-AAD7-8A1DC3E32C57}"/>
              </a:ext>
            </a:extLst>
          </p:cNvPr>
          <p:cNvSpPr/>
          <p:nvPr/>
        </p:nvSpPr>
        <p:spPr>
          <a:xfrm>
            <a:off x="7481291" y="4231493"/>
            <a:ext cx="2312552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ED4CC8F-183F-4B9A-BAF4-B206C3831D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09" y="4841453"/>
            <a:ext cx="794619" cy="7946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E164A81-482E-46C6-A095-58B4588FF35E}"/>
              </a:ext>
            </a:extLst>
          </p:cNvPr>
          <p:cNvSpPr/>
          <p:nvPr/>
        </p:nvSpPr>
        <p:spPr>
          <a:xfrm>
            <a:off x="10362444" y="2414885"/>
            <a:ext cx="10677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time!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3D6700-6935-44F2-96CB-6BE4A091E649}"/>
              </a:ext>
            </a:extLst>
          </p:cNvPr>
          <p:cNvSpPr/>
          <p:nvPr/>
        </p:nvSpPr>
        <p:spPr>
          <a:xfrm>
            <a:off x="7723751" y="4722778"/>
            <a:ext cx="23125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Operating Mr. Waste</a:t>
            </a:r>
            <a:b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(App &amp; website)</a:t>
            </a:r>
            <a:endParaRPr lang="en-US" sz="16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4270789-2039-4CE4-BBAE-169C54D8FF6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91" y="1902194"/>
            <a:ext cx="784591" cy="78459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53A7061-4CC5-4DB2-9DEF-7D6CFC437991}"/>
              </a:ext>
            </a:extLst>
          </p:cNvPr>
          <p:cNvSpPr txBox="1"/>
          <p:nvPr/>
        </p:nvSpPr>
        <p:spPr>
          <a:xfrm>
            <a:off x="7023946" y="1591135"/>
            <a:ext cx="20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EDCD03-BD4A-4BBA-8F3D-1C43FCE56660}"/>
              </a:ext>
            </a:extLst>
          </p:cNvPr>
          <p:cNvSpPr txBox="1"/>
          <p:nvPr/>
        </p:nvSpPr>
        <p:spPr>
          <a:xfrm>
            <a:off x="10335841" y="1548835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1CB9A31-8713-4FB8-8E60-9E8AA72C37E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68" y="565672"/>
            <a:ext cx="818952" cy="81895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FEB3121-FBD5-4A53-82EA-93A06F53834B}"/>
              </a:ext>
            </a:extLst>
          </p:cNvPr>
          <p:cNvSpPr/>
          <p:nvPr/>
        </p:nvSpPr>
        <p:spPr>
          <a:xfrm>
            <a:off x="10368248" y="2713614"/>
            <a:ext cx="17350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this pandemic this process will continue with all type of wastes</a:t>
            </a:r>
          </a:p>
        </p:txBody>
      </p:sp>
    </p:spTree>
    <p:extLst>
      <p:ext uri="{BB962C8B-B14F-4D97-AF65-F5344CB8AC3E}">
        <p14:creationId xmlns:p14="http://schemas.microsoft.com/office/powerpoint/2010/main" val="2689281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1035</TotalTime>
  <Words>289</Words>
  <Application>Microsoft Office PowerPoint</Application>
  <PresentationFormat>Widescreen</PresentationFormat>
  <Paragraphs>52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Poppins</vt:lpstr>
      <vt:lpstr>Roboto</vt:lpstr>
      <vt:lpstr>Times New Roman</vt:lpstr>
      <vt:lpstr>Titillium Web</vt:lpstr>
      <vt:lpstr>Wingdings</vt:lpstr>
      <vt:lpstr>Perspective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 AlHasan</dc:creator>
  <cp:lastModifiedBy>Fuad AlHasan</cp:lastModifiedBy>
  <cp:revision>91</cp:revision>
  <dcterms:created xsi:type="dcterms:W3CDTF">2020-05-30T16:18:32Z</dcterms:created>
  <dcterms:modified xsi:type="dcterms:W3CDTF">2020-06-01T10:24:41Z</dcterms:modified>
</cp:coreProperties>
</file>